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4"/>
  </p:sldMasterIdLst>
  <p:notesMasterIdLst>
    <p:notesMasterId r:id="rId5"/>
  </p:notesMasterIdLst>
  <p:sldIdLst>
    <p:sldId id="256" r:id="rId6"/>
    <p:sldId id="339" r:id="rId7"/>
    <p:sldId id="343" r:id="rId8"/>
    <p:sldId id="344" r:id="rId9"/>
    <p:sldId id="325" r:id="rId10"/>
    <p:sldId id="352" r:id="rId11"/>
    <p:sldId id="318" r:id="rId12"/>
    <p:sldId id="327" r:id="rId13"/>
    <p:sldId id="345" r:id="rId14"/>
    <p:sldId id="346" r:id="rId15"/>
    <p:sldId id="347" r:id="rId16"/>
    <p:sldId id="348" r:id="rId17"/>
    <p:sldId id="300" r:id="rId18"/>
    <p:sldId id="338" r:id="rId19"/>
    <p:sldId id="341" r:id="rId20"/>
    <p:sldId id="353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749E71-540F-5B08-38CA-34F1C9EEAF3F}" name="Raquel Fontes" initials="RF" userId="S::raquelfontes@opendatawatch.com::ae1aacbe-b533-4966-82a9-3eb3239f5ade" providerId="AD"/>
  <p188:author id="{06503DA4-8A7C-4524-C639-5523666FD665}" name="Deirdre Appel" initials="DA" userId="S::deirdreappel@opendatawatch.com::6629c004-47d7-432a-b412-2099f6429f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17F"/>
    <a:srgbClr val="4E7E7D"/>
    <a:srgbClr val="4F807E"/>
    <a:srgbClr val="174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B5845-275B-276B-E20A-B31AE86BF4A2}" v="16" dt="2025-03-12T12:03:16.985"/>
    <p1510:client id="{367A2E0A-33DF-D065-0AAC-8654642CB807}" v="468" dt="2025-03-10T16:20:13.875"/>
    <p1510:client id="{8D557EB8-4980-1A88-3EA3-629CDDF8CEDF}" v="24" dt="2025-03-12T14:38:29.198"/>
    <p1510:client id="{909BD564-5339-AA0E-49B7-0206B4E58575}" v="2" dt="2025-03-12T16:06:37.910"/>
    <p1510:client id="{BAFDED02-AFF8-9A15-64AD-908CBDA577EA}" v="2424" dt="2025-03-10T18:31:05.093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8" y="12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customXml" Target="../customXml/item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microsoft.com/office/2015/10/relationships/revisionInfo" Target="revisionInfo.xml" /><Relationship Id="rId27" Type="http://schemas.microsoft.com/office/2018/10/relationships/authors" Target="authors.xml" /><Relationship Id="rId28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2BD66-5E80-4072-AC80-4FEE83B270C0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B6F8-FA91-41CC-96A4-D82A664F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QR code to sign up for newsletter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B6F8-FA91-41CC-96A4-D82A664F0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Add QR code to sign up for 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B6F8-FA91-41CC-96A4-D82A664F0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0858-9C7C-7D45-2F64-60028ED1881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1CA6C-1970-63E9-1478-190403F97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47E11-033B-93C5-FE6E-C74C9C25D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Add QR code to sign up for newsletter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64CB6-6298-D8DA-68B9-287DC7F87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B6F8-FA91-41CC-96A4-D82A664F0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B6F8-FA91-41CC-96A4-D82A664F0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82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1323-B932-2F28-B1B8-D0F0C7EFB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E3EF0-427F-27B7-0ABD-17274FBD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B789-D828-9CC0-8831-B52F83C2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3E8-F020-410D-9BC3-49E503970A3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031C-ED26-7995-DCDF-046493BC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50AE1-F094-3E92-4650-5B649EF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AD98-93F7-4C00-BE73-D8B9A943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27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DE33-3303-D22D-30A9-046F5A63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1BFF-77BE-EBD0-151E-16DE39B7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1C3-C365-FDDF-827A-8741E88C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3E8-F020-410D-9BC3-49E503970A3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7A0F9-49A9-EDC3-6F5A-3B184446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304A-363F-2E51-D1EB-74D50192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AD98-93F7-4C00-BE73-D8B9A943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74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173C-9B75-559E-C657-CE1FE975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2936A-536C-DDFE-020A-FB7F0235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3E8-F020-410D-9BC3-49E503970A3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F926C-BF0B-3A7E-1966-A3F17A6C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8646D-F7F9-8374-82FD-DBABD1F5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AD98-93F7-4C00-BE73-D8B9A943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1899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A9A08-82A4-A668-D4BD-8041F10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3E8-F020-410D-9BC3-49E503970A3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C17E0-A2F6-9A94-4223-1A4FC79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46CB-9742-7595-440E-B9E0ACA9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AD98-93F7-4C00-BE73-D8B9A943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07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0375-8413-8C71-309C-25853BEB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8F598-746D-B2CE-F0A7-C7DCF3E9A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D583B-DE54-BF55-F5BC-078845144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AB737-4FB1-DF10-47C2-480B275F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F3E8-F020-410D-9BC3-49E503970A3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E1106-7180-9E25-5B0C-61E61928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F8001-9F48-83F0-E408-79C68218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AD98-93F7-4C00-BE73-D8B9A943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568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958CB-F33D-23D3-3BE7-58EF42BB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5E336-ACE2-E86A-4984-71E7357D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1A38B-7851-28EE-3C8F-925908ECE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7F3E8-F020-410D-9BC3-49E503970A3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6849C-09C5-3EC8-3E6B-6A37F475E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55EA-F7C9-E50B-6AC8-06CD6C7E3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4AD98-93F7-4C00-BE73-D8B9A943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Relationship Id="rId3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6.jpeg" /><Relationship Id="rId3" Type="http://schemas.openxmlformats.org/officeDocument/2006/relationships/image" Target="../media/image1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Relationship Id="rId8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image" Target="../media/image2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2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6.jpeg" /><Relationship Id="rId6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who.int/news-room/fact-sheets/detail/violence-against-women#:~:text=Estimates%20published%20by%20WHO%20indicate,violence%20is%20intimate%20partner%20violence." TargetMode="External" /><Relationship Id="rId3" Type="http://schemas.openxmlformats.org/officeDocument/2006/relationships/hyperlink" Target="https://www.unwomen.org/en/what-we-do/leadership-and-political-participation/facts-and-figures#83880" TargetMode="External" /><Relationship Id="rId4" Type="http://schemas.openxmlformats.org/officeDocument/2006/relationships/hyperlink" Target="https://www.who.int/news-room/fact-sheets/detail/maternal-mortality" TargetMode="External" /><Relationship Id="rId5" Type="http://schemas.openxmlformats.org/officeDocument/2006/relationships/hyperlink" Target="https://www.unicef.org/education/girls-education" TargetMode="External" /><Relationship Id="rId6" Type="http://schemas.openxmlformats.org/officeDocument/2006/relationships/hyperlink" Target="https://features.hrw.org/features/features/lgbt_laws/" TargetMode="External" /><Relationship Id="rId7" Type="http://schemas.openxmlformats.org/officeDocument/2006/relationships/hyperlink" Target="https://www.weforum.org/agenda/2022/03/6-surprising-facts-gender-pay-gap/" TargetMode="External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8.jpeg" /><Relationship Id="rId4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1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ue square with a white circle&#10;&#10;AI-generated content may be incorrect.">
            <a:extLst>
              <a:ext uri="{FF2B5EF4-FFF2-40B4-BE49-F238E27FC236}">
                <a16:creationId xmlns:a16="http://schemas.microsoft.com/office/drawing/2014/main" id="{40D98B40-88A0-4B55-6C04-CD18ACAB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" y="6129"/>
            <a:ext cx="12224218" cy="6313474"/>
          </a:xfrm>
          <a:prstGeom prst="rect">
            <a:avLst/>
          </a:prstGeom>
        </p:spPr>
      </p:pic>
      <p:pic>
        <p:nvPicPr>
          <p:cNvPr id="6" name="Picture 5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F2E466DE-E7DC-B132-FCF8-0ADA7821A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7"/>
          <a:stretch>
            <a:fillRect/>
          </a:stretch>
        </p:blipFill>
        <p:spPr>
          <a:xfrm>
            <a:off x="15875" y="4745250"/>
            <a:ext cx="12235131" cy="2112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96969-3981-5061-829F-200113873EB6}"/>
              </a:ext>
            </a:extLst>
          </p:cNvPr>
          <p:cNvSpPr txBox="1"/>
          <p:nvPr/>
        </p:nvSpPr>
        <p:spPr>
          <a:xfrm>
            <a:off x="630872" y="792454"/>
            <a:ext cx="867591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Operationalizing</a:t>
            </a:r>
            <a:r>
              <a:rPr lang="en-US" sz="5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Intersectionality Across the Data Value Chain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E9E11-B138-2405-6199-D8CCEF91A52C}"/>
              </a:ext>
            </a:extLst>
          </p:cNvPr>
          <p:cNvSpPr txBox="1"/>
          <p:nvPr/>
        </p:nvSpPr>
        <p:spPr>
          <a:xfrm>
            <a:off x="630871" y="3657600"/>
            <a:ext cx="10516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March 2025  |  12:30PM – 2:00 PM  |  Salvation Army, Lower Level</a:t>
            </a:r>
          </a:p>
        </p:txBody>
      </p:sp>
    </p:spTree>
    <p:extLst>
      <p:ext uri="{BB962C8B-B14F-4D97-AF65-F5344CB8AC3E}">
        <p14:creationId xmlns:p14="http://schemas.microsoft.com/office/powerpoint/2010/main" val="195126170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FC8C-29CB-CFE9-1DB0-9ACA1A101CC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3728D-3ECB-6921-7C95-7FEBCF57F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022" y="4067628"/>
            <a:ext cx="7837458" cy="23831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CONSIDERATIONS: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 analysis to capture meaningful insights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Publishing data in accessible formats for equitable use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stewardship to guide inclusive and equitable data production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2D9E3C-3EAD-1E09-F3E6-86975D4B52B9}"/>
              </a:ext>
            </a:extLst>
          </p:cNvPr>
          <p:cNvSpPr txBox="1"/>
          <p:nvPr/>
        </p:nvSpPr>
        <p:spPr>
          <a:xfrm>
            <a:off x="1556951" y="418976"/>
            <a:ext cx="9501573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CC3F88-BA91-E6FD-15ED-83E56FD82886}"/>
              </a:ext>
            </a:extLst>
          </p:cNvPr>
          <p:cNvSpPr/>
          <p:nvPr/>
        </p:nvSpPr>
        <p:spPr>
          <a:xfrm>
            <a:off x="596542" y="407192"/>
            <a:ext cx="640080" cy="640080"/>
          </a:xfrm>
          <a:prstGeom prst="ellipse">
            <a:avLst/>
          </a:prstGeom>
          <a:solidFill>
            <a:srgbClr val="FDB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49B815-DF73-2938-6A84-BC2BD2472661}"/>
              </a:ext>
            </a:extLst>
          </p:cNvPr>
          <p:cNvSpPr/>
          <p:nvPr/>
        </p:nvSpPr>
        <p:spPr>
          <a:xfrm>
            <a:off x="596542" y="2362172"/>
            <a:ext cx="7495898" cy="1303756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C9688-1A6F-F701-307B-6FC5A79CB68B}"/>
              </a:ext>
            </a:extLst>
          </p:cNvPr>
          <p:cNvSpPr txBox="1"/>
          <p:nvPr/>
        </p:nvSpPr>
        <p:spPr>
          <a:xfrm>
            <a:off x="575022" y="1259728"/>
            <a:ext cx="7162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 involves the processes of making raw data available for public access. 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4500FB-B66E-BCCB-ED06-06F07B239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r="38504"/>
          <a:stretch>
            <a:fillRect/>
          </a:stretch>
        </p:blipFill>
        <p:spPr>
          <a:xfrm>
            <a:off x="8834110" y="-37157"/>
            <a:ext cx="3357889" cy="6895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9B31AE-204C-ADD0-29C5-B89FF62F2582}"/>
              </a:ext>
            </a:extLst>
          </p:cNvPr>
          <p:cNvSpPr txBox="1"/>
          <p:nvPr/>
        </p:nvSpPr>
        <p:spPr>
          <a:xfrm>
            <a:off x="763429" y="2573179"/>
            <a:ext cx="7162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Intersectionality helps produce insights that address needs of those the data are about.</a:t>
            </a:r>
            <a:endParaRPr lang="en-US" sz="2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2F267-9966-948A-D6F8-EFA7BB6238A3}"/>
              </a:ext>
            </a:extLst>
          </p:cNvPr>
          <p:cNvSpPr/>
          <p:nvPr/>
        </p:nvSpPr>
        <p:spPr>
          <a:xfrm>
            <a:off x="8834110" y="-37157"/>
            <a:ext cx="3357889" cy="2501153"/>
          </a:xfrm>
          <a:prstGeom prst="rect">
            <a:avLst/>
          </a:prstGeom>
          <a:solidFill>
            <a:srgbClr val="2D817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E2E9D-6B7B-540C-B9DC-9BA8A9FFB5C6}"/>
              </a:ext>
            </a:extLst>
          </p:cNvPr>
          <p:cNvSpPr txBox="1"/>
          <p:nvPr/>
        </p:nvSpPr>
        <p:spPr>
          <a:xfrm>
            <a:off x="9099608" y="382565"/>
            <a:ext cx="28268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FFFFFF"/>
                </a:solidFill>
                <a:latin typeface="Open Sans" panose="020b0606030504020204" pitchFamily="34" charset="0"/>
              </a:rPr>
              <a:t>The United Kingdom excels in publishing disaggregated data on sex and gender identity in open formats</a:t>
            </a:r>
            <a:endParaRPr lang="en-US"/>
          </a:p>
        </p:txBody>
      </p:sp>
      <p:pic>
        <p:nvPicPr>
          <p:cNvPr id="8" name="Picture 7" descr="A white icon with a cursor pointing at a window&#10;&#10;AI-generated content may be incorrect.">
            <a:extLst>
              <a:ext uri="{FF2B5EF4-FFF2-40B4-BE49-F238E27FC236}">
                <a16:creationId xmlns:a16="http://schemas.microsoft.com/office/drawing/2014/main" id="{BE3A7EC4-27F8-608B-26F3-A5203B54C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8" y="538719"/>
            <a:ext cx="420104" cy="4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421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56191-9786-DF4E-0491-15E9B98D7A7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0A919-7051-DA65-83D6-79EE08A7B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022" y="4067628"/>
            <a:ext cx="7495898" cy="23831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CONSIDERATIONS: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users to intersectional data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capacity for intersectional data use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incentives to prioritize intersectionality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3A2403-86F2-D7BB-1427-ECA17A17D1E9}"/>
              </a:ext>
            </a:extLst>
          </p:cNvPr>
          <p:cNvSpPr txBox="1"/>
          <p:nvPr/>
        </p:nvSpPr>
        <p:spPr>
          <a:xfrm>
            <a:off x="1556951" y="418976"/>
            <a:ext cx="9501573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UPTAKE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01A21C-27FC-2C43-D6BC-11160D8CC042}"/>
              </a:ext>
            </a:extLst>
          </p:cNvPr>
          <p:cNvSpPr/>
          <p:nvPr/>
        </p:nvSpPr>
        <p:spPr>
          <a:xfrm>
            <a:off x="596542" y="407192"/>
            <a:ext cx="640080" cy="640080"/>
          </a:xfrm>
          <a:prstGeom prst="ellipse">
            <a:avLst/>
          </a:prstGeom>
          <a:solidFill>
            <a:srgbClr val="FDB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FE21F1-81DB-4BB0-E2FD-4CE38C1F08CA}"/>
              </a:ext>
            </a:extLst>
          </p:cNvPr>
          <p:cNvSpPr/>
          <p:nvPr/>
        </p:nvSpPr>
        <p:spPr>
          <a:xfrm>
            <a:off x="596542" y="2362172"/>
            <a:ext cx="7495898" cy="1303756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83CD77-ACD3-58FF-539F-CF54493698D8}"/>
              </a:ext>
            </a:extLst>
          </p:cNvPr>
          <p:cNvSpPr txBox="1"/>
          <p:nvPr/>
        </p:nvSpPr>
        <p:spPr>
          <a:xfrm>
            <a:off x="575022" y="1259728"/>
            <a:ext cx="7162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Uptake is the process of connecting users with data and facilitating their use. 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3BCF2B-603B-9C01-4580-AC8D486E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-269" r="37926" b="269"/>
          <a:stretch>
            <a:fillRect/>
          </a:stretch>
        </p:blipFill>
        <p:spPr>
          <a:xfrm>
            <a:off x="8834110" y="-37157"/>
            <a:ext cx="3357889" cy="6895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AF5B55-9345-FB31-495A-D2219A6159AF}"/>
              </a:ext>
            </a:extLst>
          </p:cNvPr>
          <p:cNvSpPr txBox="1"/>
          <p:nvPr/>
        </p:nvSpPr>
        <p:spPr>
          <a:xfrm>
            <a:off x="763429" y="2573179"/>
            <a:ext cx="7162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Intersectionality involves a system-wide commitment to complete the data landscape.</a:t>
            </a:r>
            <a:endParaRPr lang="en-US" sz="2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34AD0-A5F2-F686-B150-8A932F25B252}"/>
              </a:ext>
            </a:extLst>
          </p:cNvPr>
          <p:cNvSpPr/>
          <p:nvPr/>
        </p:nvSpPr>
        <p:spPr>
          <a:xfrm>
            <a:off x="8834111" y="4908176"/>
            <a:ext cx="3357889" cy="1948225"/>
          </a:xfrm>
          <a:prstGeom prst="rect">
            <a:avLst/>
          </a:prstGeom>
          <a:solidFill>
            <a:srgbClr val="2D817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C255C-F570-8ECB-43B1-0A08A5D2E9FF}"/>
              </a:ext>
            </a:extLst>
          </p:cNvPr>
          <p:cNvSpPr txBox="1"/>
          <p:nvPr/>
        </p:nvSpPr>
        <p:spPr>
          <a:xfrm>
            <a:off x="9059267" y="5109207"/>
            <a:ext cx="2907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FFFFFF"/>
                </a:solidFill>
                <a:latin typeface="Open Sans" panose="020b0606030504020204" pitchFamily="34" charset="0"/>
              </a:rPr>
              <a:t>An action plan to finance and build capacity for the uptake of disaggregated disability data in Kenya</a:t>
            </a:r>
            <a:endParaRPr lang="en-US"/>
          </a:p>
        </p:txBody>
      </p:sp>
      <p:pic>
        <p:nvPicPr>
          <p:cNvPr id="7" name="Picture 6" descr="A white line drawing of people connected to circles&#10;&#10;AI-generated content may be incorrect.">
            <a:extLst>
              <a:ext uri="{FF2B5EF4-FFF2-40B4-BE49-F238E27FC236}">
                <a16:creationId xmlns:a16="http://schemas.microsoft.com/office/drawing/2014/main" id="{31424EB0-0DF5-8FC5-4B79-74E691DEE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493591"/>
            <a:ext cx="472716" cy="47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90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4B96-9D18-05C7-973B-D556A83E115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D07E8-5768-4004-DCF2-5B2C9FC5D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022" y="4067628"/>
            <a:ext cx="7495898" cy="23831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CONSIDERATIONS: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importance of who benefits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Ethical considerations and monitoring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feedback loops and building trust and demand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3D6021-7D32-6C7A-2BE8-7335B46AC76A}"/>
              </a:ext>
            </a:extLst>
          </p:cNvPr>
          <p:cNvSpPr txBox="1"/>
          <p:nvPr/>
        </p:nvSpPr>
        <p:spPr>
          <a:xfrm>
            <a:off x="1556951" y="418976"/>
            <a:ext cx="9501573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A3B16D-3BC6-51EF-CEE9-89591113B8FE}"/>
              </a:ext>
            </a:extLst>
          </p:cNvPr>
          <p:cNvSpPr/>
          <p:nvPr/>
        </p:nvSpPr>
        <p:spPr>
          <a:xfrm>
            <a:off x="596542" y="407192"/>
            <a:ext cx="640080" cy="640080"/>
          </a:xfrm>
          <a:prstGeom prst="ellipse">
            <a:avLst/>
          </a:prstGeom>
          <a:solidFill>
            <a:srgbClr val="FDB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EB00B3-32C7-6CCD-1A43-AA08B92BC173}"/>
              </a:ext>
            </a:extLst>
          </p:cNvPr>
          <p:cNvSpPr/>
          <p:nvPr/>
        </p:nvSpPr>
        <p:spPr>
          <a:xfrm>
            <a:off x="596542" y="2362172"/>
            <a:ext cx="7495898" cy="1303756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23F26F-9591-1EAA-C399-5997C4D860D4}"/>
              </a:ext>
            </a:extLst>
          </p:cNvPr>
          <p:cNvSpPr txBox="1"/>
          <p:nvPr/>
        </p:nvSpPr>
        <p:spPr>
          <a:xfrm>
            <a:off x="575022" y="1259728"/>
            <a:ext cx="7517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is achieved when data inform a decision or alter a condition and thereby improve wellbeing. 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589EB3-F7D4-80BA-25F9-DC2FCA5E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-539" r="26486" b="539"/>
          <a:stretch>
            <a:fillRect/>
          </a:stretch>
        </p:blipFill>
        <p:spPr>
          <a:xfrm>
            <a:off x="8834110" y="-37157"/>
            <a:ext cx="3357889" cy="6895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05B566-C406-595D-1319-956EFDAD1203}"/>
              </a:ext>
            </a:extLst>
          </p:cNvPr>
          <p:cNvSpPr txBox="1"/>
          <p:nvPr/>
        </p:nvSpPr>
        <p:spPr>
          <a:xfrm>
            <a:off x="763429" y="2573179"/>
            <a:ext cx="71621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Intersectionality guides more effective impacts through deeper understanding of inequality. </a:t>
            </a:r>
            <a:endParaRPr lang="en-US" sz="23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D85C76-F356-0A82-6584-B4410FC476CD}"/>
              </a:ext>
            </a:extLst>
          </p:cNvPr>
          <p:cNvSpPr/>
          <p:nvPr/>
        </p:nvSpPr>
        <p:spPr>
          <a:xfrm>
            <a:off x="8834110" y="-37156"/>
            <a:ext cx="3357889" cy="2127881"/>
          </a:xfrm>
          <a:prstGeom prst="rect">
            <a:avLst/>
          </a:prstGeom>
          <a:solidFill>
            <a:srgbClr val="2D817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639C1-005C-F706-7875-F76D7E23496E}"/>
              </a:ext>
            </a:extLst>
          </p:cNvPr>
          <p:cNvSpPr txBox="1"/>
          <p:nvPr/>
        </p:nvSpPr>
        <p:spPr>
          <a:xfrm>
            <a:off x="9225916" y="308608"/>
            <a:ext cx="29660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FFFFFF"/>
                </a:solidFill>
                <a:latin typeface="Open Sans" panose="020b0606030504020204" pitchFamily="34" charset="0"/>
              </a:rPr>
              <a:t>Using data to identify and address racial disparities related to maternal health in Brazil</a:t>
            </a:r>
            <a:endParaRPr lang="en-US"/>
          </a:p>
        </p:txBody>
      </p:sp>
      <p:pic>
        <p:nvPicPr>
          <p:cNvPr id="7" name="Picture 6" descr="A white arrow pointing up&#10;&#10;AI-generated content may be incorrect.">
            <a:extLst>
              <a:ext uri="{FF2B5EF4-FFF2-40B4-BE49-F238E27FC236}">
                <a16:creationId xmlns:a16="http://schemas.microsoft.com/office/drawing/2014/main" id="{FAAE072B-D3F6-222F-556F-F80835459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516253"/>
            <a:ext cx="384270" cy="3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4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D4FAE2-38A5-FF2D-1BFF-FB1373C5B9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2" t="3492" r="68076" b="3133"/>
          <a:stretch>
            <a:fillRect/>
          </a:stretch>
        </p:blipFill>
        <p:spPr>
          <a:xfrm>
            <a:off x="-2" y="0"/>
            <a:ext cx="3261814" cy="6884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F86265-E4AA-8880-5585-7FD5C12CEB9D}"/>
              </a:ext>
            </a:extLst>
          </p:cNvPr>
          <p:cNvSpPr/>
          <p:nvPr/>
        </p:nvSpPr>
        <p:spPr>
          <a:xfrm>
            <a:off x="-3" y="1237179"/>
            <a:ext cx="3261815" cy="4162187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795F1A-B365-8955-9C74-7C9246E6BE2E}"/>
              </a:ext>
            </a:extLst>
          </p:cNvPr>
          <p:cNvSpPr txBox="1"/>
          <p:nvPr/>
        </p:nvSpPr>
        <p:spPr>
          <a:xfrm>
            <a:off x="436420" y="3004124"/>
            <a:ext cx="2278014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CALL TO ACTION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332C88-0AA5-76E1-F083-9DEB91D0DE8A}"/>
              </a:ext>
            </a:extLst>
          </p:cNvPr>
          <p:cNvSpPr txBox="1"/>
          <p:nvPr/>
        </p:nvSpPr>
        <p:spPr>
          <a:xfrm>
            <a:off x="5295900" y="619926"/>
            <a:ext cx="622897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Standardize intersectional data practices:</a:t>
            </a:r>
            <a:r>
              <a:rPr lang="en-US" sz="2000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standards and guidelines for the production and governance of intersectional data to initiatives. </a:t>
            </a:r>
          </a:p>
          <a:p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Mobilize resources:</a:t>
            </a:r>
            <a:r>
              <a:rPr lang="en-US" sz="2000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 adequate funding and technical assistance as part of requirements to prioritize an intersectional approach to data</a:t>
            </a:r>
          </a:p>
          <a:p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case studies:</a:t>
            </a:r>
            <a:r>
              <a:rPr lang="en-US" sz="2000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best practices and create opportunities to facilitate learning between practitioners to build and maintain momentum. </a:t>
            </a:r>
          </a:p>
          <a:p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Collaborate across other movements:</a:t>
            </a:r>
            <a:r>
              <a:rPr lang="en-US" sz="2000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intersectionality as a high priority within other initiatives such as citizen-generated data and data feminism.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C9516E-5618-0F8A-990F-7D7631014AE8}"/>
              </a:ext>
            </a:extLst>
          </p:cNvPr>
          <p:cNvGrpSpPr/>
          <p:nvPr/>
        </p:nvGrpSpPr>
        <p:grpSpPr>
          <a:xfrm>
            <a:off x="-12032" y="6018390"/>
            <a:ext cx="12204032" cy="851641"/>
            <a:chOff x="-12032" y="6018390"/>
            <a:chExt cx="12204032" cy="85164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F043DF-D35B-167F-6425-2BCACD3BD5A6}"/>
                </a:ext>
              </a:extLst>
            </p:cNvPr>
            <p:cNvSpPr/>
            <p:nvPr/>
          </p:nvSpPr>
          <p:spPr>
            <a:xfrm>
              <a:off x="-12032" y="6665494"/>
              <a:ext cx="12204032" cy="204537"/>
            </a:xfrm>
            <a:prstGeom prst="rect">
              <a:avLst/>
            </a:prstGeom>
            <a:solidFill>
              <a:srgbClr val="2D8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0CEB4E-602F-D045-5527-F8674448B8F0}"/>
                </a:ext>
              </a:extLst>
            </p:cNvPr>
            <p:cNvGrpSpPr/>
            <p:nvPr/>
          </p:nvGrpSpPr>
          <p:grpSpPr>
            <a:xfrm>
              <a:off x="8829675" y="6018390"/>
              <a:ext cx="3248618" cy="587158"/>
              <a:chOff x="8829675" y="6018390"/>
              <a:chExt cx="3248618" cy="58715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E12FD94-EC4D-DCFA-F4E5-DF4354769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585" b="-1494"/>
              <a:stretch>
                <a:fillRect/>
              </a:stretch>
            </p:blipFill>
            <p:spPr>
              <a:xfrm>
                <a:off x="10183706" y="6018390"/>
                <a:ext cx="1894587" cy="587158"/>
              </a:xfrm>
              <a:prstGeom prst="rect">
                <a:avLst/>
              </a:prstGeom>
            </p:spPr>
          </p:pic>
          <p:pic>
            <p:nvPicPr>
              <p:cNvPr id="33" name="Picture 32" descr="A blue and yellow letter d&#10;&#10;AI-generated content may be incorrect.">
                <a:extLst>
                  <a:ext uri="{FF2B5EF4-FFF2-40B4-BE49-F238E27FC236}">
                    <a16:creationId xmlns:a16="http://schemas.microsoft.com/office/drawing/2014/main" id="{C9B7D720-441D-1210-2A13-6072030FA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9675" y="6237204"/>
                <a:ext cx="1204214" cy="280433"/>
              </a:xfrm>
              <a:prstGeom prst="rect">
                <a:avLst/>
              </a:prstGeom>
            </p:spPr>
          </p:pic>
        </p:grpSp>
      </p:grpSp>
      <p:pic>
        <p:nvPicPr>
          <p:cNvPr id="41" name="Picture 40" descr="A yellow line drawing of a clipboard with a wrench and a ribbon&#10;&#10;AI-generated content may be incorrect.">
            <a:extLst>
              <a:ext uri="{FF2B5EF4-FFF2-40B4-BE49-F238E27FC236}">
                <a16:creationId xmlns:a16="http://schemas.microsoft.com/office/drawing/2014/main" id="{490568EB-B5DF-DC79-A85E-1FE40F525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2" y="711960"/>
            <a:ext cx="1184279" cy="1184279"/>
          </a:xfrm>
          <a:prstGeom prst="rect">
            <a:avLst/>
          </a:prstGeom>
        </p:spPr>
      </p:pic>
      <p:pic>
        <p:nvPicPr>
          <p:cNvPr id="43" name="Picture 42" descr="A yellow line art of a clock and gears&#10;&#10;AI-generated content may be incorrect.">
            <a:extLst>
              <a:ext uri="{FF2B5EF4-FFF2-40B4-BE49-F238E27FC236}">
                <a16:creationId xmlns:a16="http://schemas.microsoft.com/office/drawing/2014/main" id="{4D4D4753-390A-41CD-44A4-FED15C88E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60" y="2084502"/>
            <a:ext cx="1184278" cy="1184278"/>
          </a:xfrm>
          <a:prstGeom prst="rect">
            <a:avLst/>
          </a:prstGeom>
        </p:spPr>
      </p:pic>
      <p:pic>
        <p:nvPicPr>
          <p:cNvPr id="45" name="Picture 44" descr="A yellow outline of a paper and a magnifying glass&#10;&#10;AI-generated content may be incorrect.">
            <a:extLst>
              <a:ext uri="{FF2B5EF4-FFF2-40B4-BE49-F238E27FC236}">
                <a16:creationId xmlns:a16="http://schemas.microsoft.com/office/drawing/2014/main" id="{1008F3A0-3F07-47E5-0449-33B8E0F73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1016" y="3507185"/>
            <a:ext cx="965256" cy="965256"/>
          </a:xfrm>
          <a:prstGeom prst="rect">
            <a:avLst/>
          </a:prstGeom>
        </p:spPr>
      </p:pic>
      <p:pic>
        <p:nvPicPr>
          <p:cNvPr id="47" name="Picture 46" descr="A yellow line drawing of hands holding each other&#10;&#10;AI-generated content may be incorrect.">
            <a:extLst>
              <a:ext uri="{FF2B5EF4-FFF2-40B4-BE49-F238E27FC236}">
                <a16:creationId xmlns:a16="http://schemas.microsoft.com/office/drawing/2014/main" id="{3699194D-3A33-E7FD-05AF-A7B320FFC1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11" y="4696686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9257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4E7E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B27CE-CAB2-5B93-08EB-4398E42CA11D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A blue square with a white circle&#10;&#10;AI-generated content may be incorrect.">
            <a:extLst>
              <a:ext uri="{FF2B5EF4-FFF2-40B4-BE49-F238E27FC236}">
                <a16:creationId xmlns:a16="http://schemas.microsoft.com/office/drawing/2014/main" id="{73258352-9F44-C804-7DE0-4DC2A431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8"/>
            <a:ext cx="12207047" cy="6364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58B95-D767-0EA8-C10C-86134FDD9A70}"/>
              </a:ext>
            </a:extLst>
          </p:cNvPr>
          <p:cNvSpPr txBox="1"/>
          <p:nvPr/>
        </p:nvSpPr>
        <p:spPr>
          <a:xfrm>
            <a:off x="644319" y="664628"/>
            <a:ext cx="86759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MEET THE PANELISTS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6071EE1B-9594-C991-7065-48206D2DB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8"/>
          <a:stretch>
            <a:fillRect/>
          </a:stretch>
        </p:blipFill>
        <p:spPr>
          <a:xfrm>
            <a:off x="0" y="5484838"/>
            <a:ext cx="12202438" cy="1367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64D8DB-E250-9E50-5766-6B13A524DC7D}"/>
              </a:ext>
            </a:extLst>
          </p:cNvPr>
          <p:cNvSpPr txBox="1"/>
          <p:nvPr/>
        </p:nvSpPr>
        <p:spPr>
          <a:xfrm>
            <a:off x="134681" y="3779594"/>
            <a:ext cx="336840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Roboto"/>
                <a:ea typeface="Roboto"/>
              </a:rPr>
              <a:t>Elizabeth Lockwood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CBM Global Disability Inclusion 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8705B-D58A-7B1F-FFFE-8508FC69AA0C}"/>
              </a:ext>
            </a:extLst>
          </p:cNvPr>
          <p:cNvSpPr txBox="1"/>
          <p:nvPr/>
        </p:nvSpPr>
        <p:spPr>
          <a:xfrm>
            <a:off x="3633139" y="3773352"/>
            <a:ext cx="302394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Laura Soto Arroyave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Roboto"/>
                <a:ea typeface="Roboto"/>
                <a:cs typeface="Alatsi" pitchFamily="2" charset="0"/>
              </a:rPr>
              <a:t>Ministry of Foreign Affairs, Colombia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3E91E-1CF5-C415-AC9E-3006E20B825C}"/>
              </a:ext>
            </a:extLst>
          </p:cNvPr>
          <p:cNvSpPr txBox="1"/>
          <p:nvPr/>
        </p:nvSpPr>
        <p:spPr>
          <a:xfrm>
            <a:off x="6419124" y="3775092"/>
            <a:ext cx="404659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Luiza Drummond Veado</a:t>
            </a:r>
            <a:endParaRPr lang="en-US" b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United Nations Development Programme </a:t>
            </a:r>
            <a:r>
              <a:rPr lang="en-US" sz="2000">
                <a:solidFill>
                  <a:schemeClr val="bg1"/>
                </a:solidFill>
                <a:latin typeface="Aptos" panose="02110004020202020204"/>
                <a:ea typeface="Roboto"/>
              </a:rPr>
              <a:t>(</a:t>
            </a:r>
            <a:r>
              <a:rPr lang="en-US" sz="2000">
                <a:solidFill>
                  <a:schemeClr val="bg1"/>
                </a:solidFill>
                <a:latin typeface="Roboto"/>
                <a:ea typeface="Roboto"/>
              </a:rPr>
              <a:t>UNDP)</a:t>
            </a:r>
            <a:endParaRPr lang="en-US" sz="2000">
              <a:solidFill>
                <a:schemeClr val="bg1"/>
              </a:solidFill>
              <a:latin typeface="Roboto" charset="0"/>
              <a:ea typeface="Roboto" charset="0"/>
              <a:cs typeface="Roboto"/>
            </a:endParaRPr>
          </a:p>
        </p:txBody>
      </p:sp>
      <p:pic>
        <p:nvPicPr>
          <p:cNvPr id="6" name="Picture 5" descr="A person and person in a red suit&#10;&#10;AI-generated content may be incorrect.">
            <a:extLst>
              <a:ext uri="{FF2B5EF4-FFF2-40B4-BE49-F238E27FC236}">
                <a16:creationId xmlns:a16="http://schemas.microsoft.com/office/drawing/2014/main" id="{F16D2E19-EC40-257F-B597-E94C0D51C6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095" t="2696" r="3683" b="-2993"/>
          <a:stretch>
            <a:fillRect/>
          </a:stretch>
        </p:blipFill>
        <p:spPr>
          <a:xfrm>
            <a:off x="966748" y="1787141"/>
            <a:ext cx="1714296" cy="2183378"/>
          </a:xfrm>
          <a:prstGeom prst="rect">
            <a:avLst/>
          </a:prstGeom>
        </p:spPr>
      </p:pic>
      <p:pic>
        <p:nvPicPr>
          <p:cNvPr id="13" name="Picture 12" descr="A collage of a person smiling&#10;&#10;AI-generated content may be incorrect.">
            <a:extLst>
              <a:ext uri="{FF2B5EF4-FFF2-40B4-BE49-F238E27FC236}">
                <a16:creationId xmlns:a16="http://schemas.microsoft.com/office/drawing/2014/main" id="{4ED90C11-3CFB-3C4B-BE79-4142FC2F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3" r="49588" b="-153"/>
          <a:stretch>
            <a:fillRect/>
          </a:stretch>
        </p:blipFill>
        <p:spPr>
          <a:xfrm>
            <a:off x="4193174" y="1644964"/>
            <a:ext cx="1903663" cy="2275582"/>
          </a:xfrm>
          <a:prstGeom prst="rect">
            <a:avLst/>
          </a:prstGeom>
        </p:spPr>
      </p:pic>
      <p:pic>
        <p:nvPicPr>
          <p:cNvPr id="14" name="Picture 13" descr="A collage of a person smiling&#10;&#10;AI-generated content may be incorrect.">
            <a:extLst>
              <a:ext uri="{FF2B5EF4-FFF2-40B4-BE49-F238E27FC236}">
                <a16:creationId xmlns:a16="http://schemas.microsoft.com/office/drawing/2014/main" id="{C27A6224-1510-BD95-FE6E-649ADDE7E1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100" t="7064" r="3571" b="-7525"/>
          <a:stretch>
            <a:fillRect/>
          </a:stretch>
        </p:blipFill>
        <p:spPr>
          <a:xfrm>
            <a:off x="7412894" y="1800208"/>
            <a:ext cx="1909854" cy="22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507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7759-8AEA-A5C2-B98A-D9E7DB9522A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A blue square with a white circle&#10;&#10;AI-generated content may be incorrect.">
            <a:extLst>
              <a:ext uri="{FF2B5EF4-FFF2-40B4-BE49-F238E27FC236}">
                <a16:creationId xmlns:a16="http://schemas.microsoft.com/office/drawing/2014/main" id="{42CDC72B-22EC-386C-DB51-83A5E0F6B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"/>
            <a:ext cx="12196427" cy="631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81052-6E94-DD4B-D0DD-9C98D4BB7671}"/>
              </a:ext>
            </a:extLst>
          </p:cNvPr>
          <p:cNvSpPr txBox="1"/>
          <p:nvPr/>
        </p:nvSpPr>
        <p:spPr>
          <a:xfrm>
            <a:off x="644319" y="664628"/>
            <a:ext cx="86759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CLOSING REMARKS</a:t>
            </a:r>
            <a:endParaRPr lang="en-US"/>
          </a:p>
        </p:txBody>
      </p:sp>
      <p:pic>
        <p:nvPicPr>
          <p:cNvPr id="4" name="Picture 3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E51E34E8-F116-481A-731C-2BEF8AF66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8"/>
          <a:stretch>
            <a:fillRect/>
          </a:stretch>
        </p:blipFill>
        <p:spPr>
          <a:xfrm>
            <a:off x="0" y="5484838"/>
            <a:ext cx="12192000" cy="13670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F70A94-64AD-90FF-B7BC-72E11170917A}"/>
              </a:ext>
            </a:extLst>
          </p:cNvPr>
          <p:cNvSpPr/>
          <p:nvPr/>
        </p:nvSpPr>
        <p:spPr>
          <a:xfrm>
            <a:off x="873170" y="2359929"/>
            <a:ext cx="2432286" cy="2432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DEA59-D769-ADE4-026A-971312E05868}"/>
              </a:ext>
            </a:extLst>
          </p:cNvPr>
          <p:cNvSpPr txBox="1"/>
          <p:nvPr/>
        </p:nvSpPr>
        <p:spPr>
          <a:xfrm>
            <a:off x="3726581" y="2486820"/>
            <a:ext cx="684980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Amy Pennington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Senior Program Officer for Gender Data &amp; Evidence,</a:t>
            </a:r>
            <a:r>
              <a:rPr lang="en-US" sz="3200">
                <a:solidFill>
                  <a:schemeClr val="bg1"/>
                </a:solidFill>
                <a:latin typeface="Aptos" panose="02110004020202020204"/>
                <a:ea typeface="Open Sans"/>
                <a:cs typeface="Open Sans"/>
              </a:rPr>
              <a:t> </a:t>
            </a:r>
            <a:r>
              <a:rPr lang="en-US" sz="3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Gates Foundation</a:t>
            </a:r>
            <a:endParaRPr lang="en-US" sz="3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D306055C-485B-2BF7-FF83-A428DE81DA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64" t="57" r="48387" b="282"/>
          <a:stretch>
            <a:fillRect/>
          </a:stretch>
        </p:blipFill>
        <p:spPr>
          <a:xfrm>
            <a:off x="605425" y="1652772"/>
            <a:ext cx="2974947" cy="35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19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303E4-C407-E2BD-BF7E-BEA5B163047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Picture 5" descr="A blue and white rectangular sign with people walking on the street&#10;&#10;AI-generated content may be incorrect.">
            <a:extLst>
              <a:ext uri="{FF2B5EF4-FFF2-40B4-BE49-F238E27FC236}">
                <a16:creationId xmlns:a16="http://schemas.microsoft.com/office/drawing/2014/main" id="{56BE8668-DA83-B51B-B396-F9361BA52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3197" r="1926" b="3107"/>
          <a:stretch>
            <a:fillRect/>
          </a:stretch>
        </p:blipFill>
        <p:spPr>
          <a:xfrm>
            <a:off x="-91698" y="0"/>
            <a:ext cx="1159789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59BD13-229E-478A-32A2-F9170D4F5098}"/>
              </a:ext>
            </a:extLst>
          </p:cNvPr>
          <p:cNvSpPr/>
          <p:nvPr/>
        </p:nvSpPr>
        <p:spPr>
          <a:xfrm>
            <a:off x="11264900" y="0"/>
            <a:ext cx="927100" cy="6858000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593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4E7E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7854B-13E9-070D-8645-98AFAB40133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A blue square with a white circle&#10;&#10;AI-generated content may be incorrect.">
            <a:extLst>
              <a:ext uri="{FF2B5EF4-FFF2-40B4-BE49-F238E27FC236}">
                <a16:creationId xmlns:a16="http://schemas.microsoft.com/office/drawing/2014/main" id="{8A5076D2-6703-2063-C731-4AE6ADB4D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"/>
            <a:ext cx="12195463" cy="631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FD4DF6-FF37-F4D2-215A-D81966B8F9CF}"/>
              </a:ext>
            </a:extLst>
          </p:cNvPr>
          <p:cNvSpPr txBox="1"/>
          <p:nvPr/>
        </p:nvSpPr>
        <p:spPr>
          <a:xfrm>
            <a:off x="644319" y="664628"/>
            <a:ext cx="86759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WELCOMING REMARKS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8BE84ED9-2B52-A9C5-EFD0-D9CEE332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8"/>
          <a:stretch>
            <a:fillRect/>
          </a:stretch>
        </p:blipFill>
        <p:spPr>
          <a:xfrm>
            <a:off x="0" y="5484838"/>
            <a:ext cx="12192000" cy="13670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F087889-665B-4F8A-3CD9-AEB026705FEB}"/>
              </a:ext>
            </a:extLst>
          </p:cNvPr>
          <p:cNvSpPr/>
          <p:nvPr/>
        </p:nvSpPr>
        <p:spPr>
          <a:xfrm>
            <a:off x="873170" y="2359929"/>
            <a:ext cx="2432286" cy="2432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8CD58-B60E-4AE0-9D92-E8C37A5F456D}"/>
              </a:ext>
            </a:extLst>
          </p:cNvPr>
          <p:cNvSpPr txBox="1"/>
          <p:nvPr/>
        </p:nvSpPr>
        <p:spPr>
          <a:xfrm>
            <a:off x="3726581" y="2486820"/>
            <a:ext cx="658086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Krista Jones Baptista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Executive Director, Data2X</a:t>
            </a:r>
          </a:p>
          <a:p>
            <a:endParaRPr lang="en-US" sz="3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Scan to join newsletter:</a:t>
            </a:r>
            <a:endParaRPr lang="en-US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collage of two women&#10;&#10;AI-generated content may be incorrect.">
            <a:extLst>
              <a:ext uri="{FF2B5EF4-FFF2-40B4-BE49-F238E27FC236}">
                <a16:creationId xmlns:a16="http://schemas.microsoft.com/office/drawing/2014/main" id="{517F9CDE-D36E-5212-8B64-DA43B335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21" t="15" r="48878" b="-227"/>
          <a:stretch>
            <a:fillRect/>
          </a:stretch>
        </p:blipFill>
        <p:spPr>
          <a:xfrm>
            <a:off x="681157" y="1855699"/>
            <a:ext cx="2804798" cy="3436377"/>
          </a:xfrm>
          <a:prstGeom prst="rect">
            <a:avLst/>
          </a:prstGeom>
        </p:spPr>
      </p:pic>
      <p:pic>
        <p:nvPicPr>
          <p:cNvPr id="11" name="Picture 10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712CE28-0E3D-E2D9-9E26-3B414F4F7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214" y="3880244"/>
            <a:ext cx="1407460" cy="14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982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4E7E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19917-AC63-FF03-8647-7D5F0E26B5A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7" name="Picture 16" descr="A blue square with a white circle&#10;&#10;AI-generated content may be incorrect.">
            <a:extLst>
              <a:ext uri="{FF2B5EF4-FFF2-40B4-BE49-F238E27FC236}">
                <a16:creationId xmlns:a16="http://schemas.microsoft.com/office/drawing/2014/main" id="{30A2F2C8-4014-CAEF-7C67-39450A47E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"/>
            <a:ext cx="12195463" cy="631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6FE35D-8555-4AAC-3493-0EFF0FBCDEA6}"/>
              </a:ext>
            </a:extLst>
          </p:cNvPr>
          <p:cNvSpPr txBox="1"/>
          <p:nvPr/>
        </p:nvSpPr>
        <p:spPr>
          <a:xfrm>
            <a:off x="644319" y="664628"/>
            <a:ext cx="86759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KEYNOTE SPEAKER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9E7ED-530D-A477-6194-513FF30289F0}"/>
              </a:ext>
            </a:extLst>
          </p:cNvPr>
          <p:cNvSpPr/>
          <p:nvPr/>
        </p:nvSpPr>
        <p:spPr>
          <a:xfrm>
            <a:off x="873170" y="2359929"/>
            <a:ext cx="2432286" cy="2432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456B4-4A5B-7F96-C867-CB2C05CEDA54}"/>
              </a:ext>
            </a:extLst>
          </p:cNvPr>
          <p:cNvSpPr txBox="1"/>
          <p:nvPr/>
        </p:nvSpPr>
        <p:spPr>
          <a:xfrm>
            <a:off x="3726581" y="2434629"/>
            <a:ext cx="7280237" cy="30783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Papa Seck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Chief of Research and Data Section, 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UN Women</a:t>
            </a:r>
            <a:endParaRPr lang="en-US">
              <a:solidFill>
                <a:schemeClr val="bg1"/>
              </a:solidFill>
            </a:endParaRPr>
          </a:p>
          <a:p>
            <a:endParaRPr lang="en-US" sz="3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Scan to join newsletter:</a:t>
            </a:r>
          </a:p>
          <a:p>
            <a:endParaRPr lang="en-US" sz="3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erson and person in a red suit&#10;&#10;AI-generated content may be incorrect.">
            <a:extLst>
              <a:ext uri="{FF2B5EF4-FFF2-40B4-BE49-F238E27FC236}">
                <a16:creationId xmlns:a16="http://schemas.microsoft.com/office/drawing/2014/main" id="{D31B1686-A29B-B890-77BB-0BC150B9A4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97" t="51" r="49875" b="-105"/>
          <a:stretch>
            <a:fillRect/>
          </a:stretch>
        </p:blipFill>
        <p:spPr>
          <a:xfrm>
            <a:off x="711316" y="1809347"/>
            <a:ext cx="2768937" cy="3521382"/>
          </a:xfrm>
          <a:prstGeom prst="rect">
            <a:avLst/>
          </a:prstGeom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5099EF1-EFD2-FFA4-C429-97FB02B9D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343" y="3903945"/>
            <a:ext cx="1336110" cy="1388303"/>
          </a:xfrm>
          <a:prstGeom prst="rect">
            <a:avLst/>
          </a:prstGeom>
        </p:spPr>
      </p:pic>
      <p:pic>
        <p:nvPicPr>
          <p:cNvPr id="15" name="Picture 14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EB840726-29C0-A858-49FB-2588808E9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8"/>
          <a:stretch>
            <a:fillRect/>
          </a:stretch>
        </p:blipFill>
        <p:spPr>
          <a:xfrm>
            <a:off x="0" y="5499215"/>
            <a:ext cx="12192000" cy="13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830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4E7E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83F33-9EF1-E237-4289-C14F726B65C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A blue square with a white circle&#10;&#10;AI-generated content may be incorrect.">
            <a:extLst>
              <a:ext uri="{FF2B5EF4-FFF2-40B4-BE49-F238E27FC236}">
                <a16:creationId xmlns:a16="http://schemas.microsoft.com/office/drawing/2014/main" id="{F5BE2557-601D-1EC9-56A0-C8FBA8ACA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"/>
            <a:ext cx="12208270" cy="631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30100-93AA-D245-659E-7371E1AD8047}"/>
              </a:ext>
            </a:extLst>
          </p:cNvPr>
          <p:cNvSpPr txBox="1"/>
          <p:nvPr/>
        </p:nvSpPr>
        <p:spPr>
          <a:xfrm>
            <a:off x="644319" y="664628"/>
            <a:ext cx="86759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SCENE-SETTING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952D48DE-E36B-7438-AE0F-A8F8E9661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8"/>
          <a:stretch>
            <a:fillRect/>
          </a:stretch>
        </p:blipFill>
        <p:spPr>
          <a:xfrm>
            <a:off x="0" y="5484838"/>
            <a:ext cx="12192000" cy="13670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CD462D-A61D-42E6-291B-AEE0A50B4148}"/>
              </a:ext>
            </a:extLst>
          </p:cNvPr>
          <p:cNvSpPr/>
          <p:nvPr/>
        </p:nvSpPr>
        <p:spPr>
          <a:xfrm>
            <a:off x="873170" y="2359929"/>
            <a:ext cx="2432286" cy="2432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CEB95-641E-4481-7F77-CED59B722516}"/>
              </a:ext>
            </a:extLst>
          </p:cNvPr>
          <p:cNvSpPr txBox="1"/>
          <p:nvPr/>
        </p:nvSpPr>
        <p:spPr>
          <a:xfrm>
            <a:off x="3726581" y="2486820"/>
            <a:ext cx="825100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Shaida Badiee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1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Managing Director, Open Data Watch</a:t>
            </a:r>
          </a:p>
          <a:p>
            <a:endParaRPr lang="en-US" sz="3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Scan to join newsletter:</a:t>
            </a:r>
          </a:p>
          <a:p>
            <a:endParaRPr lang="en-US" sz="3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collage of two women&#10;&#10;AI-generated content may be incorrect.">
            <a:extLst>
              <a:ext uri="{FF2B5EF4-FFF2-40B4-BE49-F238E27FC236}">
                <a16:creationId xmlns:a16="http://schemas.microsoft.com/office/drawing/2014/main" id="{C376EC42-DAE1-4C2E-230C-9DC7D3E4D7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42" t="-93" r="3896" b="93"/>
          <a:stretch>
            <a:fillRect/>
          </a:stretch>
        </p:blipFill>
        <p:spPr>
          <a:xfrm>
            <a:off x="681157" y="1855699"/>
            <a:ext cx="2808505" cy="3429110"/>
          </a:xfrm>
          <a:prstGeom prst="rect">
            <a:avLst/>
          </a:prstGeom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4E1D3CD6-4E38-E646-8A39-24DC964E5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170" y="3885155"/>
            <a:ext cx="1384127" cy="13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846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173972-FBED-580D-ED97-4EE90CB8C0E3}"/>
              </a:ext>
            </a:extLst>
          </p:cNvPr>
          <p:cNvSpPr/>
          <p:nvPr/>
        </p:nvSpPr>
        <p:spPr>
          <a:xfrm>
            <a:off x="685207" y="1804335"/>
            <a:ext cx="11010900" cy="3430463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6D0744-B9DB-2157-0FD9-2646A064C8C1}"/>
              </a:ext>
            </a:extLst>
          </p:cNvPr>
          <p:cNvGrpSpPr/>
          <p:nvPr/>
        </p:nvGrpSpPr>
        <p:grpSpPr>
          <a:xfrm>
            <a:off x="-12032" y="6018390"/>
            <a:ext cx="12204032" cy="851641"/>
            <a:chOff x="-12032" y="6018390"/>
            <a:chExt cx="12204032" cy="851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68CD7D-2CB0-D100-5F8D-24709C7119F6}"/>
                </a:ext>
              </a:extLst>
            </p:cNvPr>
            <p:cNvSpPr/>
            <p:nvPr/>
          </p:nvSpPr>
          <p:spPr>
            <a:xfrm>
              <a:off x="-12032" y="6665494"/>
              <a:ext cx="12204032" cy="204537"/>
            </a:xfrm>
            <a:prstGeom prst="rect">
              <a:avLst/>
            </a:prstGeom>
            <a:solidFill>
              <a:srgbClr val="2D8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755761-B976-845A-0D7E-5F4EECC863EE}"/>
                </a:ext>
              </a:extLst>
            </p:cNvPr>
            <p:cNvGrpSpPr/>
            <p:nvPr/>
          </p:nvGrpSpPr>
          <p:grpSpPr>
            <a:xfrm>
              <a:off x="8829675" y="6018390"/>
              <a:ext cx="3248618" cy="587158"/>
              <a:chOff x="8829675" y="6018390"/>
              <a:chExt cx="3248618" cy="58715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FA6B41D-BC4B-FC09-2129-2EFCF4DCC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585" b="-1494"/>
              <a:stretch>
                <a:fillRect/>
              </a:stretch>
            </p:blipFill>
            <p:spPr>
              <a:xfrm>
                <a:off x="10183706" y="6018390"/>
                <a:ext cx="1894587" cy="587158"/>
              </a:xfrm>
              <a:prstGeom prst="rect">
                <a:avLst/>
              </a:prstGeom>
            </p:spPr>
          </p:pic>
          <p:pic>
            <p:nvPicPr>
              <p:cNvPr id="7" name="Picture 6" descr="A blue and yellow letter d&#10;&#10;AI-generated content may be incorrect.">
                <a:extLst>
                  <a:ext uri="{FF2B5EF4-FFF2-40B4-BE49-F238E27FC236}">
                    <a16:creationId xmlns:a16="http://schemas.microsoft.com/office/drawing/2014/main" id="{E8CA2902-5E0E-D1F6-D6F8-E51516AF5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9675" y="6237204"/>
                <a:ext cx="1204214" cy="280433"/>
              </a:xfrm>
              <a:prstGeom prst="rect">
                <a:avLst/>
              </a:prstGeom>
            </p:spPr>
          </p:pic>
        </p:grpSp>
      </p:grpSp>
      <p:pic>
        <p:nvPicPr>
          <p:cNvPr id="12" name="Picture 11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2411B213-CE7D-7DAC-9E8F-E72C3FE28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8"/>
          <a:stretch>
            <a:fillRect/>
          </a:stretch>
        </p:blipFill>
        <p:spPr>
          <a:xfrm>
            <a:off x="685207" y="581202"/>
            <a:ext cx="11010900" cy="1234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6D0DCF-49B3-E4BE-A684-80725C4696C1}"/>
              </a:ext>
            </a:extLst>
          </p:cNvPr>
          <p:cNvSpPr txBox="1"/>
          <p:nvPr/>
        </p:nvSpPr>
        <p:spPr>
          <a:xfrm>
            <a:off x="1153459" y="2244164"/>
            <a:ext cx="960867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DB534"/>
                </a:solidFill>
                <a:latin typeface="Open Sans"/>
                <a:ea typeface="Open Sans"/>
                <a:cs typeface="Open Sans"/>
              </a:rPr>
              <a:t>INTERSECTIONALITY IN DEVELOPMENT DATA:</a:t>
            </a: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3200">
                <a:solidFill>
                  <a:srgbClr val="FFFFFF"/>
                </a:solidFill>
                <a:latin typeface="Open Sans"/>
              </a:rPr>
              <a:t>Understand the experiences and challenges faced by individuals who occupy multiple and intersecting group identities to promote inclusive data systems globally.</a:t>
            </a:r>
            <a:r>
              <a:rPr lang="en-US" sz="3200">
                <a:latin typeface="Open Sans"/>
                <a:ea typeface="Open Sans"/>
                <a:cs typeface="Open Sans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762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962FD51-0A71-B57E-7728-5738EF48F8A6}"/>
              </a:ext>
            </a:extLst>
          </p:cNvPr>
          <p:cNvGrpSpPr/>
          <p:nvPr/>
        </p:nvGrpSpPr>
        <p:grpSpPr>
          <a:xfrm>
            <a:off x="699526" y="1585750"/>
            <a:ext cx="3056928" cy="2385583"/>
            <a:chOff x="699526" y="1622821"/>
            <a:chExt cx="3056928" cy="23855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4908FD-BBB1-7F17-6E3B-57357B3836BC}"/>
                </a:ext>
              </a:extLst>
            </p:cNvPr>
            <p:cNvGrpSpPr/>
            <p:nvPr/>
          </p:nvGrpSpPr>
          <p:grpSpPr>
            <a:xfrm>
              <a:off x="780302" y="1622821"/>
              <a:ext cx="2327649" cy="892552"/>
              <a:chOff x="517150" y="490756"/>
              <a:chExt cx="2327649" cy="89255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573296-8A99-E7B1-DF09-975D524C9CC2}"/>
                  </a:ext>
                </a:extLst>
              </p:cNvPr>
              <p:cNvSpPr txBox="1"/>
              <p:nvPr/>
            </p:nvSpPr>
            <p:spPr>
              <a:xfrm>
                <a:off x="517150" y="860088"/>
                <a:ext cx="232764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rtl="0"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women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 </a:t>
                </a: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have experienced 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gender-based violence</a:t>
                </a:r>
                <a:r>
                  <a:rPr lang="en-US" sz="1400" b="1" baseline="300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1</a:t>
                </a:r>
                <a:endParaRPr lang="en-US" sz="1400" b="1" baseline="30000">
                  <a:solidFill>
                    <a:srgbClr val="174E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C8DB22-215A-4358-1748-B51ED990493D}"/>
                  </a:ext>
                </a:extLst>
              </p:cNvPr>
              <p:cNvSpPr txBox="1"/>
              <p:nvPr/>
            </p:nvSpPr>
            <p:spPr>
              <a:xfrm>
                <a:off x="517150" y="490756"/>
                <a:ext cx="117618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>
                    <a:solidFill>
                      <a:srgbClr val="FDB534"/>
                    </a:solidFill>
                    <a:latin typeface="Open Sans"/>
                    <a:ea typeface="Open Sans"/>
                    <a:cs typeface="Open Sans"/>
                  </a:rPr>
                  <a:t>1 in 3 </a:t>
                </a:r>
                <a:endParaRPr lang="en-US" sz="25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9409201-7D64-AAFF-0B26-A2A894169A03}"/>
                </a:ext>
              </a:extLst>
            </p:cNvPr>
            <p:cNvGrpSpPr/>
            <p:nvPr/>
          </p:nvGrpSpPr>
          <p:grpSpPr>
            <a:xfrm>
              <a:off x="699526" y="2900408"/>
              <a:ext cx="3056928" cy="1107996"/>
              <a:chOff x="436374" y="2022343"/>
              <a:chExt cx="3056928" cy="110799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2F583-D187-0B2C-1BC4-E0CBC89EC3F3}"/>
                  </a:ext>
                </a:extLst>
              </p:cNvPr>
              <p:cNvSpPr txBox="1"/>
              <p:nvPr/>
            </p:nvSpPr>
            <p:spPr>
              <a:xfrm>
                <a:off x="436374" y="2391675"/>
                <a:ext cx="3056928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rtl="0"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women died per day from 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preventable pregnancy and childbirth </a:t>
                </a: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related causes in 2020</a:t>
                </a:r>
                <a:r>
                  <a:rPr lang="en-US" sz="1400" baseline="300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3</a:t>
                </a:r>
                <a:endParaRPr lang="en-US" sz="1400" baseline="30000">
                  <a:solidFill>
                    <a:srgbClr val="174E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78D03E-1738-B2F4-8EC8-6A276EFCBD02}"/>
                  </a:ext>
                </a:extLst>
              </p:cNvPr>
              <p:cNvSpPr txBox="1"/>
              <p:nvPr/>
            </p:nvSpPr>
            <p:spPr>
              <a:xfrm>
                <a:off x="436374" y="2022343"/>
                <a:ext cx="117618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>
                    <a:solidFill>
                      <a:srgbClr val="FDB534"/>
                    </a:solidFill>
                    <a:latin typeface="Open Sans"/>
                    <a:ea typeface="Open Sans"/>
                    <a:cs typeface="Open Sans"/>
                  </a:rPr>
                  <a:t>~ 800</a:t>
                </a:r>
                <a:endParaRPr lang="en-US" sz="25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11BE75-0EBB-E1FE-6E55-B4E2A5A5DB36}"/>
              </a:ext>
            </a:extLst>
          </p:cNvPr>
          <p:cNvGrpSpPr/>
          <p:nvPr/>
        </p:nvGrpSpPr>
        <p:grpSpPr>
          <a:xfrm>
            <a:off x="4682982" y="1585750"/>
            <a:ext cx="2327651" cy="2385583"/>
            <a:chOff x="3565150" y="1622821"/>
            <a:chExt cx="2327651" cy="238558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DDFF22-DD4D-7845-A2CF-E5078569A287}"/>
                </a:ext>
              </a:extLst>
            </p:cNvPr>
            <p:cNvGrpSpPr/>
            <p:nvPr/>
          </p:nvGrpSpPr>
          <p:grpSpPr>
            <a:xfrm>
              <a:off x="3565151" y="1622821"/>
              <a:ext cx="2073649" cy="892552"/>
              <a:chOff x="3301999" y="490756"/>
              <a:chExt cx="2073649" cy="89255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9157B-BED7-0B37-8853-869CACB436D2}"/>
                  </a:ext>
                </a:extLst>
              </p:cNvPr>
              <p:cNvSpPr txBox="1"/>
              <p:nvPr/>
            </p:nvSpPr>
            <p:spPr>
              <a:xfrm>
                <a:off x="3301999" y="860088"/>
                <a:ext cx="207364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rtl="0"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of 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parliamentarians</a:t>
                </a: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 are women</a:t>
                </a:r>
                <a:r>
                  <a:rPr lang="en-US" sz="1400" baseline="300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2</a:t>
                </a:r>
                <a:endParaRPr lang="en-US" sz="1400" baseline="30000">
                  <a:solidFill>
                    <a:srgbClr val="174E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50052-176B-30FB-AF10-DEC5BA86E98F}"/>
                  </a:ext>
                </a:extLst>
              </p:cNvPr>
              <p:cNvSpPr txBox="1"/>
              <p:nvPr/>
            </p:nvSpPr>
            <p:spPr>
              <a:xfrm>
                <a:off x="3301999" y="490756"/>
                <a:ext cx="117618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>
                    <a:solidFill>
                      <a:srgbClr val="FDB534"/>
                    </a:solidFill>
                    <a:latin typeface="Open Sans"/>
                    <a:ea typeface="Open Sans"/>
                    <a:cs typeface="Open Sans"/>
                  </a:rPr>
                  <a:t>26.5%</a:t>
                </a:r>
                <a:endParaRPr lang="en-US" sz="25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F48294B-D365-7E65-C7EE-AAC16C09AD0E}"/>
                </a:ext>
              </a:extLst>
            </p:cNvPr>
            <p:cNvGrpSpPr/>
            <p:nvPr/>
          </p:nvGrpSpPr>
          <p:grpSpPr>
            <a:xfrm>
              <a:off x="3565150" y="2900408"/>
              <a:ext cx="2327651" cy="1107996"/>
              <a:chOff x="3301998" y="2022343"/>
              <a:chExt cx="2327651" cy="110799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65797-9771-23BC-2B00-5D27922E0CCD}"/>
                  </a:ext>
                </a:extLst>
              </p:cNvPr>
              <p:cNvSpPr txBox="1"/>
              <p:nvPr/>
            </p:nvSpPr>
            <p:spPr>
              <a:xfrm>
                <a:off x="3301998" y="2391675"/>
                <a:ext cx="2327651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rtl="0"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countries have national laws criminalizing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 same-sex relations</a:t>
                </a:r>
                <a:r>
                  <a:rPr lang="en-US" sz="1400" baseline="300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5</a:t>
                </a:r>
                <a:endParaRPr lang="en-US" sz="1400" baseline="30000">
                  <a:solidFill>
                    <a:srgbClr val="174E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44F475-259A-2888-79A4-F139BDECDB4E}"/>
                  </a:ext>
                </a:extLst>
              </p:cNvPr>
              <p:cNvSpPr txBox="1"/>
              <p:nvPr/>
            </p:nvSpPr>
            <p:spPr>
              <a:xfrm>
                <a:off x="3301998" y="2022343"/>
                <a:ext cx="61738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>
                    <a:solidFill>
                      <a:srgbClr val="FDB534"/>
                    </a:solidFill>
                    <a:latin typeface="Open Sans"/>
                    <a:ea typeface="Open Sans"/>
                    <a:cs typeface="Open Sans"/>
                  </a:rPr>
                  <a:t>67</a:t>
                </a:r>
                <a:endParaRPr lang="en-US" sz="25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EA1C80-D1C2-1134-BD4F-3B785CD144F5}"/>
              </a:ext>
            </a:extLst>
          </p:cNvPr>
          <p:cNvGrpSpPr/>
          <p:nvPr/>
        </p:nvGrpSpPr>
        <p:grpSpPr>
          <a:xfrm>
            <a:off x="7937160" y="1585750"/>
            <a:ext cx="2937252" cy="2385583"/>
            <a:chOff x="7541742" y="1622821"/>
            <a:chExt cx="2937252" cy="238558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1D63F9-F47A-1CCA-76AE-B51694DD5968}"/>
                </a:ext>
              </a:extLst>
            </p:cNvPr>
            <p:cNvGrpSpPr/>
            <p:nvPr/>
          </p:nvGrpSpPr>
          <p:grpSpPr>
            <a:xfrm>
              <a:off x="7541742" y="1622821"/>
              <a:ext cx="2530850" cy="892552"/>
              <a:chOff x="5832848" y="490756"/>
              <a:chExt cx="2530850" cy="89255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A9BD8B-752B-6B3D-15C6-C93BF6B1A50F}"/>
                  </a:ext>
                </a:extLst>
              </p:cNvPr>
              <p:cNvSpPr txBox="1"/>
              <p:nvPr/>
            </p:nvSpPr>
            <p:spPr>
              <a:xfrm>
                <a:off x="5832848" y="860088"/>
                <a:ext cx="253085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rtl="0"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girls around the world are 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out of school</a:t>
                </a:r>
                <a:r>
                  <a:rPr lang="en-US" sz="1400" baseline="300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4</a:t>
                </a:r>
                <a:endParaRPr lang="en-US" sz="1400" baseline="30000">
                  <a:solidFill>
                    <a:srgbClr val="174E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B1D9D7-2411-C55C-7A48-DE12C8E11C72}"/>
                  </a:ext>
                </a:extLst>
              </p:cNvPr>
              <p:cNvSpPr txBox="1"/>
              <p:nvPr/>
            </p:nvSpPr>
            <p:spPr>
              <a:xfrm>
                <a:off x="5832848" y="490756"/>
                <a:ext cx="2073649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>
                    <a:solidFill>
                      <a:srgbClr val="FDB534"/>
                    </a:solidFill>
                    <a:latin typeface="Open Sans"/>
                    <a:ea typeface="Open Sans"/>
                    <a:cs typeface="Open Sans"/>
                  </a:rPr>
                  <a:t>129 million</a:t>
                </a:r>
                <a:endParaRPr lang="en-US" sz="25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E6B75A-3311-230D-0C35-2B8AE1805BC5}"/>
                </a:ext>
              </a:extLst>
            </p:cNvPr>
            <p:cNvGrpSpPr/>
            <p:nvPr/>
          </p:nvGrpSpPr>
          <p:grpSpPr>
            <a:xfrm>
              <a:off x="7541742" y="2900408"/>
              <a:ext cx="2937252" cy="1107996"/>
              <a:chOff x="5832848" y="2022343"/>
              <a:chExt cx="2937252" cy="110799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B60773-704C-361C-F60C-74634830DA7C}"/>
                  </a:ext>
                </a:extLst>
              </p:cNvPr>
              <p:cNvSpPr txBox="1"/>
              <p:nvPr/>
            </p:nvSpPr>
            <p:spPr>
              <a:xfrm>
                <a:off x="5832848" y="2391675"/>
                <a:ext cx="2937252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rtl="0">
                  <a:defRPr sz="1862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years away from achieving gender parity in </a:t>
                </a:r>
                <a:r>
                  <a:rPr lang="en-US" sz="1400" b="1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economic participation and opportunity</a:t>
                </a:r>
                <a:r>
                  <a:rPr lang="en-US" sz="1400" baseline="300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6</a:t>
                </a:r>
                <a:r>
                  <a:rPr lang="en-US" sz="1400">
                    <a:solidFill>
                      <a:srgbClr val="174E5B"/>
                    </a:solidFill>
                    <a:latin typeface="Open Sans"/>
                    <a:ea typeface="Open Sans"/>
                    <a:cs typeface="Open Sans"/>
                  </a:rPr>
                  <a:t>  </a:t>
                </a:r>
                <a:endParaRPr lang="en-US" sz="1400" baseline="30000">
                  <a:solidFill>
                    <a:srgbClr val="174E5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D5E8FF-1424-3AAD-DD24-16945A5FBB5F}"/>
                  </a:ext>
                </a:extLst>
              </p:cNvPr>
              <p:cNvSpPr txBox="1"/>
              <p:nvPr/>
            </p:nvSpPr>
            <p:spPr>
              <a:xfrm>
                <a:off x="5832848" y="2022343"/>
                <a:ext cx="131165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>
                    <a:solidFill>
                      <a:srgbClr val="FDB534"/>
                    </a:solidFill>
                    <a:latin typeface="Open Sans"/>
                    <a:ea typeface="Open Sans"/>
                    <a:cs typeface="Open Sans"/>
                  </a:rPr>
                  <a:t>267.6</a:t>
                </a:r>
                <a:endParaRPr lang="en-US" sz="2500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116D871-357C-404B-80AD-76BF9F05251D}"/>
              </a:ext>
            </a:extLst>
          </p:cNvPr>
          <p:cNvSpPr txBox="1"/>
          <p:nvPr/>
        </p:nvSpPr>
        <p:spPr>
          <a:xfrm>
            <a:off x="517150" y="1074432"/>
            <a:ext cx="9207386" cy="378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Available Data Illuminate Critical Development Challenges But…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623E6-F655-214C-7AEF-D76785CCCB79}"/>
              </a:ext>
            </a:extLst>
          </p:cNvPr>
          <p:cNvSpPr txBox="1"/>
          <p:nvPr/>
        </p:nvSpPr>
        <p:spPr>
          <a:xfrm>
            <a:off x="517150" y="4382886"/>
            <a:ext cx="9207386" cy="378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50" b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…Intersectional Data is Needed to Understand Unique Challenges</a:t>
            </a:r>
            <a:endParaRPr lang="en-US" sz="1850" b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75C9AF-3FE3-F38B-361B-364D45030316}"/>
              </a:ext>
            </a:extLst>
          </p:cNvPr>
          <p:cNvSpPr/>
          <p:nvPr/>
        </p:nvSpPr>
        <p:spPr>
          <a:xfrm>
            <a:off x="-12032" y="4865112"/>
            <a:ext cx="12204032" cy="1021498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F0D0A72-BFAC-FD44-A175-12248A91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26" y="5035096"/>
            <a:ext cx="10530554" cy="681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Aft>
                <a:spcPts val="1200"/>
              </a:spcAft>
              <a:buClr>
                <a:srgbClr val="F26724"/>
              </a:buClr>
              <a:buNone/>
            </a:pPr>
            <a:r>
              <a:rPr lang="en-US" sz="1800">
                <a:solidFill>
                  <a:srgbClr val="FDB5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 and nuanced data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uncover patterns, root causes, differentiated experiences, compounded disparities, and underlying factors to </a:t>
            </a:r>
            <a:r>
              <a:rPr lang="en-US" sz="1800">
                <a:solidFill>
                  <a:srgbClr val="FDB5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targeted and impactful interventions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80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7AE14-3A17-D880-0859-6011AE4C3F32}"/>
              </a:ext>
            </a:extLst>
          </p:cNvPr>
          <p:cNvSpPr txBox="1"/>
          <p:nvPr/>
        </p:nvSpPr>
        <p:spPr>
          <a:xfrm>
            <a:off x="467955" y="418976"/>
            <a:ext cx="11277730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CASE FOR MORE INTERSECTIONAL DATA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2DF61D-6B43-4604-3C77-EEE0D20C7802}"/>
              </a:ext>
            </a:extLst>
          </p:cNvPr>
          <p:cNvSpPr/>
          <p:nvPr/>
        </p:nvSpPr>
        <p:spPr>
          <a:xfrm>
            <a:off x="-12032" y="6665494"/>
            <a:ext cx="12204032" cy="204537"/>
          </a:xfrm>
          <a:prstGeom prst="rect">
            <a:avLst/>
          </a:prstGeom>
          <a:solidFill>
            <a:srgbClr val="F2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D79677-60CA-41AF-35E6-0D0185736B64}"/>
              </a:ext>
            </a:extLst>
          </p:cNvPr>
          <p:cNvSpPr txBox="1"/>
          <p:nvPr/>
        </p:nvSpPr>
        <p:spPr>
          <a:xfrm>
            <a:off x="-4074" y="6424565"/>
            <a:ext cx="10249834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Source: 1.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2"/>
              </a:rPr>
              <a:t>WHO Fact Sheet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;2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. UN Women Fact Sheet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; 3.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/>
              </a:rPr>
              <a:t>WHO Fact Sheet;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5"/>
              </a:rPr>
              <a:t>4. UNICEF Girls’ education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4"/>
              </a:rPr>
              <a:t>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; 5.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6"/>
              </a:rPr>
              <a:t>Human Rights Watch, OUTLAWED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; 6.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hlinkClick r:id="rId7"/>
              </a:rPr>
              <a:t>World Economic Forum, 6 surprising facts about global gender pay gaps</a:t>
            </a:r>
            <a:endParaRPr lang="en-US" sz="800" baseline="3000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508264-C901-71DA-A9FA-47388C44EF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4585" b="-1494"/>
          <a:stretch>
            <a:fillRect/>
          </a:stretch>
        </p:blipFill>
        <p:spPr>
          <a:xfrm>
            <a:off x="10183706" y="6018390"/>
            <a:ext cx="1894587" cy="5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46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4F8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A group of people walking in a street&#10;&#10;AI-generated content may be incorrect.">
            <a:extLst>
              <a:ext uri="{FF2B5EF4-FFF2-40B4-BE49-F238E27FC236}">
                <a16:creationId xmlns:a16="http://schemas.microsoft.com/office/drawing/2014/main" id="{6516E990-69F5-B1DA-B613-F6D44640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53" t="-69" r="140" b="69"/>
          <a:stretch>
            <a:fillRect/>
          </a:stretch>
        </p:blipFill>
        <p:spPr>
          <a:xfrm>
            <a:off x="10063866" y="941"/>
            <a:ext cx="2127482" cy="6858008"/>
          </a:xfrm>
          <a:prstGeom prst="rect">
            <a:avLst/>
          </a:prstGeom>
        </p:spPr>
      </p:pic>
      <p:pic>
        <p:nvPicPr>
          <p:cNvPr id="3" name="Picture 2" descr="A group of people walking in a street&#10;&#10;AI-generated content may be incorrect.">
            <a:extLst>
              <a:ext uri="{FF2B5EF4-FFF2-40B4-BE49-F238E27FC236}">
                <a16:creationId xmlns:a16="http://schemas.microsoft.com/office/drawing/2014/main" id="{749B5103-5951-B1AB-0BE7-C9E1F0EF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" y="0"/>
            <a:ext cx="10850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004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diagram of a blue and yellow chain&#10;&#10;AI-generated content may be incorrect.">
            <a:extLst>
              <a:ext uri="{FF2B5EF4-FFF2-40B4-BE49-F238E27FC236}">
                <a16:creationId xmlns:a16="http://schemas.microsoft.com/office/drawing/2014/main" id="{56E3F300-BB65-C025-3DD7-A290F4C1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1" y="1198683"/>
            <a:ext cx="10906699" cy="47317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54CDF2-0F48-E07A-13CF-0AC155115AAF}"/>
              </a:ext>
            </a:extLst>
          </p:cNvPr>
          <p:cNvSpPr txBox="1"/>
          <p:nvPr/>
        </p:nvSpPr>
        <p:spPr>
          <a:xfrm>
            <a:off x="644293" y="558127"/>
            <a:ext cx="10312066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INTERSECTIONALITY ACROSS THE DATA VALUE CHAIN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1FAC2C-072C-FB5D-83AE-5CBB75C54FA4}"/>
              </a:ext>
            </a:extLst>
          </p:cNvPr>
          <p:cNvGrpSpPr/>
          <p:nvPr/>
        </p:nvGrpSpPr>
        <p:grpSpPr>
          <a:xfrm>
            <a:off x="-12032" y="6018390"/>
            <a:ext cx="12204032" cy="851641"/>
            <a:chOff x="-12032" y="6018390"/>
            <a:chExt cx="12204032" cy="8516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3A3DB6-2418-37DF-620D-EF2FC2B5068C}"/>
                </a:ext>
              </a:extLst>
            </p:cNvPr>
            <p:cNvSpPr/>
            <p:nvPr/>
          </p:nvSpPr>
          <p:spPr>
            <a:xfrm>
              <a:off x="-12032" y="6665494"/>
              <a:ext cx="12204032" cy="204537"/>
            </a:xfrm>
            <a:prstGeom prst="rect">
              <a:avLst/>
            </a:prstGeom>
            <a:solidFill>
              <a:srgbClr val="2D8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6A182A-EA29-B29D-BC97-08AA02F7F5B1}"/>
                </a:ext>
              </a:extLst>
            </p:cNvPr>
            <p:cNvGrpSpPr/>
            <p:nvPr/>
          </p:nvGrpSpPr>
          <p:grpSpPr>
            <a:xfrm>
              <a:off x="8829675" y="6018390"/>
              <a:ext cx="3248618" cy="587158"/>
              <a:chOff x="8829675" y="6018390"/>
              <a:chExt cx="3248618" cy="5871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26C8DD7-20E6-03C7-95DF-9F1507647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4585" b="-1494"/>
              <a:stretch>
                <a:fillRect/>
              </a:stretch>
            </p:blipFill>
            <p:spPr>
              <a:xfrm>
                <a:off x="10183706" y="6018390"/>
                <a:ext cx="1894587" cy="587158"/>
              </a:xfrm>
              <a:prstGeom prst="rect">
                <a:avLst/>
              </a:prstGeom>
            </p:spPr>
          </p:pic>
          <p:pic>
            <p:nvPicPr>
              <p:cNvPr id="8" name="Picture 7" descr="A blue and yellow letter d&#10;&#10;AI-generated content may be incorrect.">
                <a:extLst>
                  <a:ext uri="{FF2B5EF4-FFF2-40B4-BE49-F238E27FC236}">
                    <a16:creationId xmlns:a16="http://schemas.microsoft.com/office/drawing/2014/main" id="{00211493-F4DA-277D-9D50-0C7E92800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9675" y="6237204"/>
                <a:ext cx="1204214" cy="2804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465077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8E547-48A8-A7CA-2573-FDE4655666B2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E8394-EE91-0A6B-AACF-2A89500E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022" y="4067628"/>
            <a:ext cx="7495898" cy="23831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rgbClr val="2D8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CONSIDERATIONS: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Meaningful engagement for better data collection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a better ecosystem of data sources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Shifting the balance of data ownership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2DF535-1163-3B44-C9A4-0C7F0BC64080}"/>
              </a:ext>
            </a:extLst>
          </p:cNvPr>
          <p:cNvSpPr txBox="1"/>
          <p:nvPr/>
        </p:nvSpPr>
        <p:spPr>
          <a:xfrm>
            <a:off x="1556951" y="418976"/>
            <a:ext cx="9501573" cy="6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EF0030-B03E-0270-F424-CD5B5D503B6D}"/>
              </a:ext>
            </a:extLst>
          </p:cNvPr>
          <p:cNvSpPr/>
          <p:nvPr/>
        </p:nvSpPr>
        <p:spPr>
          <a:xfrm>
            <a:off x="596542" y="407192"/>
            <a:ext cx="640080" cy="640080"/>
          </a:xfrm>
          <a:prstGeom prst="ellipse">
            <a:avLst/>
          </a:prstGeom>
          <a:solidFill>
            <a:srgbClr val="FDB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06C6F-6A27-A316-790D-761F06AF6737}"/>
              </a:ext>
            </a:extLst>
          </p:cNvPr>
          <p:cNvSpPr/>
          <p:nvPr/>
        </p:nvSpPr>
        <p:spPr>
          <a:xfrm>
            <a:off x="596542" y="2362172"/>
            <a:ext cx="7495898" cy="1303756"/>
          </a:xfrm>
          <a:prstGeom prst="rect">
            <a:avLst/>
          </a:prstGeom>
          <a:solidFill>
            <a:srgbClr val="2D8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3399C-D3B9-A081-99DC-BF307D635CCB}"/>
              </a:ext>
            </a:extLst>
          </p:cNvPr>
          <p:cNvSpPr txBox="1"/>
          <p:nvPr/>
        </p:nvSpPr>
        <p:spPr>
          <a:xfrm>
            <a:off x="575022" y="1259728"/>
            <a:ext cx="7162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covers all steps in the creation of raw data to answer a question and solve a problem. 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person walking down a narrow street with stairs&#10;&#10;AI-generated content may be incorrect.">
            <a:extLst>
              <a:ext uri="{FF2B5EF4-FFF2-40B4-BE49-F238E27FC236}">
                <a16:creationId xmlns:a16="http://schemas.microsoft.com/office/drawing/2014/main" id="{683F6B2B-BC3D-A180-A7E5-AF5A27C8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4" t="25111" r="28593"/>
          <a:stretch>
            <a:fillRect/>
          </a:stretch>
        </p:blipFill>
        <p:spPr>
          <a:xfrm>
            <a:off x="8834110" y="-37157"/>
            <a:ext cx="3357889" cy="6895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122572-C514-9696-BE65-7FD3ACC69605}"/>
              </a:ext>
            </a:extLst>
          </p:cNvPr>
          <p:cNvSpPr txBox="1"/>
          <p:nvPr/>
        </p:nvSpPr>
        <p:spPr>
          <a:xfrm>
            <a:off x="763429" y="2573179"/>
            <a:ext cx="7162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Intersectionality elevates the quality and accuracy of raw data and resulting analysis.</a:t>
            </a:r>
            <a:endParaRPr lang="en-US" sz="2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ECEB9E-1821-8F21-73BD-E1A7A33EA303}"/>
              </a:ext>
            </a:extLst>
          </p:cNvPr>
          <p:cNvSpPr txBox="1"/>
          <p:nvPr/>
        </p:nvSpPr>
        <p:spPr>
          <a:xfrm>
            <a:off x="12915834" y="65118"/>
            <a:ext cx="28268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FFFFFF"/>
                </a:solidFill>
                <a:latin typeface="Open Sans" panose="020b0606030504020204" pitchFamily="34" charset="0"/>
              </a:rPr>
              <a:t>Engagement with civil society in Morocco strengthens data collection for violence against women and girls (VAWG)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2E8AD2-43DD-8611-D176-2932A5F7F551}"/>
              </a:ext>
            </a:extLst>
          </p:cNvPr>
          <p:cNvSpPr/>
          <p:nvPr/>
        </p:nvSpPr>
        <p:spPr>
          <a:xfrm>
            <a:off x="8834110" y="4356846"/>
            <a:ext cx="3357889" cy="2501153"/>
          </a:xfrm>
          <a:prstGeom prst="rect">
            <a:avLst/>
          </a:prstGeom>
          <a:solidFill>
            <a:srgbClr val="2D817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7774C6-A982-50F2-7156-F18433471FBF}"/>
              </a:ext>
            </a:extLst>
          </p:cNvPr>
          <p:cNvSpPr txBox="1"/>
          <p:nvPr/>
        </p:nvSpPr>
        <p:spPr>
          <a:xfrm>
            <a:off x="9113055" y="4650547"/>
            <a:ext cx="2799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FFFFFF"/>
                </a:solidFill>
                <a:latin typeface="Open Sans" panose="020b0606030504020204" pitchFamily="34" charset="0"/>
              </a:rPr>
              <a:t>Engagement with civil society in Morocco strengthens data collection for violence against women and girls (VAWG)</a:t>
            </a:r>
            <a:endParaRPr lang="en-US"/>
          </a:p>
        </p:txBody>
      </p:sp>
      <p:pic>
        <p:nvPicPr>
          <p:cNvPr id="28" name="Picture 27" descr="A white line on a black background&#10;&#10;AI-generated content may be incorrect.">
            <a:extLst>
              <a:ext uri="{FF2B5EF4-FFF2-40B4-BE49-F238E27FC236}">
                <a16:creationId xmlns:a16="http://schemas.microsoft.com/office/drawing/2014/main" id="{B978E198-B094-0CA7-125F-88B55FE6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4" y="526615"/>
            <a:ext cx="418976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617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B37173B0FF94594DBAB7AF18CE9E4" ma:contentTypeVersion="17" ma:contentTypeDescription="Create a new document." ma:contentTypeScope="" ma:versionID="0e6402f8afc8903b00011892617a00a8">
  <xsd:schema xmlns:xsd="http://www.w3.org/2001/XMLSchema" xmlns:xs="http://www.w3.org/2001/XMLSchema" xmlns:p="http://schemas.microsoft.com/office/2006/metadata/properties" xmlns:ns2="ec47cb8f-fe8c-423d-8d7f-bfc7a3b3beb8" xmlns:ns3="805a72d3-0fdb-4fd5-b183-46e908443de0" targetNamespace="http://schemas.microsoft.com/office/2006/metadata/properties" ma:root="true" ma:fieldsID="b2702141b031c82b7926f418a6ccc020" ns2:_="" ns3:_="">
    <xsd:import namespace="ec47cb8f-fe8c-423d-8d7f-bfc7a3b3beb8"/>
    <xsd:import namespace="805a72d3-0fdb-4fd5-b183-46e908443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7cb8f-fe8c-423d-8d7f-bfc7a3b3b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722ea9-835d-4a1b-b68d-1f78e798dc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a72d3-0fdb-4fd5-b183-46e908443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b80c3e-d402-4b7b-9eda-9fc69c1f944f}" ma:internalName="TaxCatchAll" ma:showField="CatchAllData" ma:web="805a72d3-0fdb-4fd5-b183-46e908443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7cb8f-fe8c-423d-8d7f-bfc7a3b3beb8">
      <Terms xmlns="http://schemas.microsoft.com/office/infopath/2007/PartnerControls"/>
    </lcf76f155ced4ddcb4097134ff3c332f>
    <TaxCatchAll xmlns="805a72d3-0fdb-4fd5-b183-46e908443de0" xsi:nil="true"/>
  </documentManagement>
</p:properties>
</file>

<file path=customXml/itemProps1.xml><?xml version="1.0" encoding="utf-8"?>
<ds:datastoreItem xmlns:ds="http://schemas.openxmlformats.org/officeDocument/2006/customXml" ds:itemID="{C4E9C2CA-ECF7-4A7C-A5AA-B33DDF6BA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8FF3B-D925-4670-94E9-A4E30FB62B00}">
  <ds:schemaRefs>
    <ds:schemaRef ds:uri="805a72d3-0fdb-4fd5-b183-46e908443de0"/>
    <ds:schemaRef ds:uri="ec47cb8f-fe8c-423d-8d7f-bfc7a3b3be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3DBD8F-E202-488A-A32C-F9C0661F8970}">
  <ds:schemaRefs>
    <ds:schemaRef ds:uri="ec47cb8f-fe8c-423d-8d7f-bfc7a3b3beb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05a72d3-0fdb-4fd5-b183-46e908443de0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83</Paragraphs>
  <Slides>16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Aptos Display</vt:lpstr>
      <vt:lpstr>Aptos</vt:lpstr>
      <vt:lpstr>Open Sans</vt:lpstr>
      <vt:lpstr>Calibri</vt:lpstr>
      <vt:lpstr>Roboto</vt:lpstr>
      <vt:lpstr>Alatsi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Raquel Fontes</dc:creator>
  <cp:lastModifiedBy>Martin Getzendanner</cp:lastModifiedBy>
  <cp:revision>2</cp:revision>
  <dcterms:created xsi:type="dcterms:W3CDTF">2025-03-04T21:23:00Z</dcterms:created>
  <dcterms:modified xsi:type="dcterms:W3CDTF">2025-03-26T23:33:48Z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0x010100846B37173B0FF94594DBAB7AF18CE9E4</vt:lpwstr>
  </property>
  <property fmtid="{D5CDD505-2E9C-101B-9397-08002B2CF9AE}" pid="3" name="MediaServiceImageTags">
    <vt:lpwstr/>
  </property>
</Properties>
</file>